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7" r:id="rId5"/>
    <p:sldId id="1473" r:id="rId6"/>
    <p:sldId id="1476" r:id="rId7"/>
    <p:sldId id="1477" r:id="rId8"/>
    <p:sldId id="1478" r:id="rId9"/>
    <p:sldId id="1481" r:id="rId10"/>
    <p:sldId id="1480" r:id="rId11"/>
    <p:sldId id="148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5EAC0-FBFD-4FFC-946B-D1477B31D3E5}" v="110" dt="2023-09-15T07:42:38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4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5CC60-1828-4B8C-9133-00E21D07BA00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E87D1-4BB0-4117-8F0A-9E2D2ECDC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Collaborating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50DC-664F-6641-8BD2-8FEC381D59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2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50DC-664F-6641-8BD2-8FEC381D59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50DC-664F-6641-8BD2-8FEC381D59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5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50DC-664F-6641-8BD2-8FEC381D59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17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50DC-664F-6641-8BD2-8FEC381D59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29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50DC-664F-6641-8BD2-8FEC381D59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35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50DC-664F-6641-8BD2-8FEC381D59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5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BBFB-7452-EFA7-E0BD-709D523CC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B1640-6323-E186-2F03-26272F02A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D7B46-A61C-8625-D3D0-0F908E94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A6B1-F1E6-4F6B-BD16-6E4F92E1C8F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DAE3-4AE6-F485-D831-F8994B49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4C5C8-B987-5DF8-EEF5-FE8562A7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8A9D-9AB7-461B-8059-6922627FEA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36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16D6-FFA6-6CD8-E9A8-59A631F8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F690F6-B9C0-6647-149D-0EA005F15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296B4-C944-DA2B-4B5C-CEE8D1E5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A6B1-F1E6-4F6B-BD16-6E4F92E1C8F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82538-A5D6-6955-40ED-FAEAF609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AB970-5255-723A-5152-C58A29D56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8A9D-9AB7-461B-8059-6922627FEA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88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C8A2FF-D1CD-FAF6-87E7-C7D83AB85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2FB99-17DE-81A2-EB64-A42C99043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7751B-C87D-E0D2-E7CF-B90188FB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A6B1-F1E6-4F6B-BD16-6E4F92E1C8F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0159C-2CD7-CD70-7A7E-2695CF5C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FB438-6CA8-EF8D-0E23-7B4F23DF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8A9D-9AB7-461B-8059-6922627FEA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05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4406" y="-864501"/>
            <a:ext cx="977953" cy="315669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70538" y="3688697"/>
            <a:ext cx="10312295" cy="148599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5333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07592" y="6279762"/>
            <a:ext cx="10312296" cy="370205"/>
          </a:xfrm>
        </p:spPr>
        <p:txBody>
          <a:bodyPr anchor="ctr">
            <a:noAutofit/>
          </a:bodyPr>
          <a:lstStyle>
            <a:lvl1pPr marL="0" indent="0">
              <a:buNone/>
              <a:defRPr sz="1467" b="1" spc="107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INDIANA UNIVERSITY BLOOMINGTON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07592" y="3258479"/>
            <a:ext cx="10312296" cy="336549"/>
          </a:xfrm>
        </p:spPr>
        <p:txBody>
          <a:bodyPr anchor="ctr">
            <a:noAutofit/>
          </a:bodyPr>
          <a:lstStyle>
            <a:lvl1pPr marL="0" indent="0">
              <a:buNone/>
              <a:defRPr sz="24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SUBHEAD OR NAME OF SCHOOL, DEPARTMENT, OR UNIT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775038"/>
            <a:ext cx="1718861" cy="18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76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41050" y="6215357"/>
            <a:ext cx="12304889" cy="705284"/>
            <a:chOff x="-30788" y="4661517"/>
            <a:chExt cx="9228667" cy="5289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030972" y="4835279"/>
              <a:ext cx="3613600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3" y="6019792"/>
            <a:ext cx="912775" cy="10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EAFE-E256-8E32-EF5C-660104FA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CBA2A-C876-A7AA-A1B7-4E4BA0487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B8C27-496F-2153-3E3F-B841E1DB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A6B1-F1E6-4F6B-BD16-6E4F92E1C8F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244EB-8B79-60F4-C64A-3B39A076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D1E79-AE55-8FE1-361D-D174758A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8A9D-9AB7-461B-8059-6922627FEA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69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F9C3A-255F-AEB9-2462-C9AB67D1B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2503F-4D51-FFB1-5DAC-0C37D82EE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258BE-90C0-2C76-00B9-13C73A34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A6B1-F1E6-4F6B-BD16-6E4F92E1C8F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400C1-E991-FC42-75DD-9B086E8B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57A58-F4F1-9DB8-2030-DDD2AB41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8A9D-9AB7-461B-8059-6922627FEA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81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8BA9-F8F5-E706-1D56-91E1E091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B0C66-9602-0BE6-59BE-CB2659184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BE47A-1B7C-B29C-1A6F-929AF9261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356A3-560C-1D0D-227F-4A1F2F31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A6B1-F1E6-4F6B-BD16-6E4F92E1C8F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20917-8220-1807-627A-F017D5C4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917A6-E2E7-317A-E385-16F133EB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8A9D-9AB7-461B-8059-6922627FEA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83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7D61-23D3-37ED-825F-80255DA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5F82A-D977-25A6-6569-345B847A0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2DAA2-7AF2-4BDF-EF88-F57D04FA6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8A691-0CFB-4BBA-638C-F9AB6913B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AFAB7-4E9C-D737-6302-4D3749219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1F847C-5591-D165-3F52-ABC87E679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A6B1-F1E6-4F6B-BD16-6E4F92E1C8F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BBD618-0F32-2BE5-E642-4E729407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34FBBA-BB64-B1CA-21F6-3CB0BA01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8A9D-9AB7-461B-8059-6922627FEA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45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4E88-7E98-C868-2354-D86E7D741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F1021-0F73-140B-D241-0E2BFD89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A6B1-F1E6-4F6B-BD16-6E4F92E1C8F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8981E-0709-1E6D-273D-DEB7360E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4B2A7-13B9-D7D3-AC80-89604F79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8A9D-9AB7-461B-8059-6922627FEA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15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201C5-2914-6FBB-51CF-F0B96E57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A6B1-F1E6-4F6B-BD16-6E4F92E1C8F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DE007-F098-57BD-C9FF-A1A45575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12CB1-BDBD-B9DC-4C05-EB47756B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8A9D-9AB7-461B-8059-6922627FEA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08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7675-867F-882A-97A8-B40E29C7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B2D6-D180-FFC9-3F6E-8B1BCD70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C0E7E-8539-64D5-3FDA-E6C016A27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77AAF-8890-CC01-87A2-6A47193A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A6B1-F1E6-4F6B-BD16-6E4F92E1C8F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88521-E025-F70A-144C-EE0E82CB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DC0BD-77EE-E77F-4EA6-7996A68A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8A9D-9AB7-461B-8059-6922627FEA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0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560A-D702-3945-11DF-A6CFC474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B1283-ED54-F768-29C2-271E723AB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69048-2456-EC3D-31E6-45B96CECE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9AF27-A4EA-AE1E-D069-A3919C67A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A6B1-F1E6-4F6B-BD16-6E4F92E1C8F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8A84E-9167-7AB5-D8EE-223192808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3C7A-ED00-BD90-4525-4B910DAB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8A9D-9AB7-461B-8059-6922627FEA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63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6AB592-3342-BC22-1853-51A541BF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DCA98-153F-BB5F-FA04-A4AFB2202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8C24C-B0CA-C310-2D21-68B227551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0A6B1-F1E6-4F6B-BD16-6E4F92E1C8F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34C9C-4BBC-51BD-47F4-536C4505E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A2657-A600-8FEA-FC30-170DA4177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98A9D-9AB7-461B-8059-6922627FEA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97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3B6D-9628-1B99-DC9A-5D5B0BB0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38" y="3688697"/>
            <a:ext cx="10546102" cy="14859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400" dirty="0"/>
              <a:t>Compression for Communication in Large-</a:t>
            </a:r>
            <a:r>
              <a:rPr lang="en-US" altLang="zh-CN" sz="3400" dirty="0"/>
              <a:t>Scale Distributed Training</a:t>
            </a:r>
            <a:endParaRPr lang="en-US" sz="3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6220F-B8A2-64F3-65B3-9B804CDA5E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err="1"/>
              <a:t>Luddy</a:t>
            </a:r>
            <a:r>
              <a:rPr lang="en-US"/>
              <a:t> School of Informatics, Computing, and Engineering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A5FD26B-7EAD-A524-2917-8AD774D5B67E}"/>
              </a:ext>
            </a:extLst>
          </p:cNvPr>
          <p:cNvSpPr txBox="1">
            <a:spLocks/>
          </p:cNvSpPr>
          <p:nvPr/>
        </p:nvSpPr>
        <p:spPr>
          <a:xfrm>
            <a:off x="707592" y="5268358"/>
            <a:ext cx="10312296" cy="668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charset="2"/>
              <a:buNone/>
              <a:defRPr sz="2400" b="0" kern="1200" spc="0" baseline="0">
                <a:solidFill>
                  <a:srgbClr val="A6A6A6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Baixi Sun</a:t>
            </a:r>
          </a:p>
          <a:p>
            <a:pPr>
              <a:spcAft>
                <a:spcPts val="1200"/>
              </a:spcAft>
            </a:pPr>
            <a:r>
              <a:rPr lang="en-US" dirty="0"/>
              <a:t>Indiana University Bloomington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FA6FB9B-673F-5E48-8F1A-56C33B16C8B9}"/>
              </a:ext>
            </a:extLst>
          </p:cNvPr>
          <p:cNvCxnSpPr/>
          <p:nvPr/>
        </p:nvCxnSpPr>
        <p:spPr>
          <a:xfrm>
            <a:off x="432486" y="1136076"/>
            <a:ext cx="11383652" cy="0"/>
          </a:xfrm>
          <a:prstGeom prst="line">
            <a:avLst/>
          </a:prstGeom>
          <a:ln w="15875">
            <a:solidFill>
              <a:srgbClr val="841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380;p40">
            <a:extLst>
              <a:ext uri="{FF2B5EF4-FFF2-40B4-BE49-F238E27FC236}">
                <a16:creationId xmlns:a16="http://schemas.microsoft.com/office/drawing/2014/main" id="{2BE32232-62C9-AD43-A23D-22562AA963FA}"/>
              </a:ext>
            </a:extLst>
          </p:cNvPr>
          <p:cNvSpPr txBox="1"/>
          <p:nvPr/>
        </p:nvSpPr>
        <p:spPr>
          <a:xfrm>
            <a:off x="505795" y="571906"/>
            <a:ext cx="703857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000000"/>
                </a:solidFill>
                <a:latin typeface="Arial"/>
                <a:ea typeface="Calibri"/>
                <a:cs typeface="Calibri" panose="020F0502020204030204" pitchFamily="34" charset="0"/>
                <a:sym typeface="Calibri"/>
              </a:rPr>
              <a:t>Background &amp; Motivation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A471D-9FE1-41CF-D3E7-8DD06493B94F}"/>
              </a:ext>
            </a:extLst>
          </p:cNvPr>
          <p:cNvSpPr txBox="1"/>
          <p:nvPr/>
        </p:nvSpPr>
        <p:spPr>
          <a:xfrm>
            <a:off x="8407678" y="2655458"/>
            <a:ext cx="142460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parallelism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64E7C-A6B9-EC1A-7C3C-6B03F22D9069}"/>
              </a:ext>
            </a:extLst>
          </p:cNvPr>
          <p:cNvSpPr txBox="1"/>
          <p:nvPr/>
        </p:nvSpPr>
        <p:spPr>
          <a:xfrm>
            <a:off x="10357374" y="2662673"/>
            <a:ext cx="142460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parallelism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3448845-D986-99D8-A17E-F121C86449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61"/>
          <a:stretch/>
        </p:blipFill>
        <p:spPr>
          <a:xfrm>
            <a:off x="10357375" y="1194363"/>
            <a:ext cx="1424601" cy="1505981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5341D2C-CF29-F898-F753-EE709222E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1"/>
          <a:stretch/>
        </p:blipFill>
        <p:spPr>
          <a:xfrm>
            <a:off x="8383117" y="1180617"/>
            <a:ext cx="1437405" cy="150824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01714C4-9410-E878-81C8-06463BDA2288}"/>
              </a:ext>
            </a:extLst>
          </p:cNvPr>
          <p:cNvGrpSpPr/>
          <p:nvPr/>
        </p:nvGrpSpPr>
        <p:grpSpPr>
          <a:xfrm>
            <a:off x="329776" y="1380205"/>
            <a:ext cx="7790527" cy="1921697"/>
            <a:chOff x="329776" y="1380205"/>
            <a:chExt cx="8451150" cy="1921697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630EDED5-83AF-C709-62CE-21AD39AB8B5A}"/>
                </a:ext>
              </a:extLst>
            </p:cNvPr>
            <p:cNvSpPr txBox="1"/>
            <p:nvPr/>
          </p:nvSpPr>
          <p:spPr>
            <a:xfrm>
              <a:off x="329776" y="1380205"/>
              <a:ext cx="818553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SzPct val="80000"/>
                <a:buFont typeface="Wingdings" pitchFamily="2" charset="2"/>
                <a:buChar char="Ø"/>
                <a:defRPr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Distributed Training Enables AI with Large Dataset/Model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DA06285C-3997-23E5-CF48-8CB1C0916F82}"/>
                </a:ext>
              </a:extLst>
            </p:cNvPr>
            <p:cNvSpPr txBox="1"/>
            <p:nvPr/>
          </p:nvSpPr>
          <p:spPr>
            <a:xfrm>
              <a:off x="404023" y="1732242"/>
              <a:ext cx="837690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DNN training heavily depends on 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large datasets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.	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Data parallelism 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where each device trains the entire model on a partition of the dataset.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DNN </a:t>
              </a:r>
              <a:r>
                <a:rPr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models are too large </a:t>
              </a:r>
              <a:r>
                <a:rPr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to fit to a single device.	</a:t>
              </a:r>
              <a:r>
                <a:rPr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Model parallelism</a:t>
              </a:r>
              <a:r>
                <a:rPr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where each device train the partitioned model on the entire dataset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DNN models require 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intensive computation </a:t>
              </a:r>
              <a:r>
                <a:rPr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and depends on 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large datasets</a:t>
              </a:r>
              <a:r>
                <a:rPr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 						</a:t>
              </a:r>
              <a:r>
                <a:rPr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Pipeline parallelism</a:t>
              </a:r>
              <a:r>
                <a:rPr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ight Arrow 4">
            <a:extLst>
              <a:ext uri="{FF2B5EF4-FFF2-40B4-BE49-F238E27FC236}">
                <a16:creationId xmlns:a16="http://schemas.microsoft.com/office/drawing/2014/main" id="{B9A93271-7A0B-9D51-0D95-107701DD5A3E}"/>
              </a:ext>
            </a:extLst>
          </p:cNvPr>
          <p:cNvSpPr/>
          <p:nvPr/>
        </p:nvSpPr>
        <p:spPr>
          <a:xfrm>
            <a:off x="5446824" y="1808810"/>
            <a:ext cx="451092" cy="212437"/>
          </a:xfrm>
          <a:prstGeom prst="rightArrow">
            <a:avLst/>
          </a:prstGeom>
          <a:solidFill>
            <a:srgbClr val="A60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ight Arrow 5">
            <a:extLst>
              <a:ext uri="{FF2B5EF4-FFF2-40B4-BE49-F238E27FC236}">
                <a16:creationId xmlns:a16="http://schemas.microsoft.com/office/drawing/2014/main" id="{13504BC6-13CA-F7F0-2FBC-3906671DC06A}"/>
              </a:ext>
            </a:extLst>
          </p:cNvPr>
          <p:cNvSpPr/>
          <p:nvPr/>
        </p:nvSpPr>
        <p:spPr>
          <a:xfrm>
            <a:off x="5446824" y="2286178"/>
            <a:ext cx="451092" cy="212437"/>
          </a:xfrm>
          <a:prstGeom prst="rightArrow">
            <a:avLst/>
          </a:prstGeom>
          <a:solidFill>
            <a:srgbClr val="A60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ight Arrow 5">
            <a:extLst>
              <a:ext uri="{FF2B5EF4-FFF2-40B4-BE49-F238E27FC236}">
                <a16:creationId xmlns:a16="http://schemas.microsoft.com/office/drawing/2014/main" id="{A1D26AB5-AFCA-6DEE-9902-CA16F00F2D96}"/>
              </a:ext>
            </a:extLst>
          </p:cNvPr>
          <p:cNvSpPr/>
          <p:nvPr/>
        </p:nvSpPr>
        <p:spPr>
          <a:xfrm>
            <a:off x="5446824" y="3034859"/>
            <a:ext cx="451092" cy="212437"/>
          </a:xfrm>
          <a:prstGeom prst="rightArrow">
            <a:avLst/>
          </a:prstGeom>
          <a:solidFill>
            <a:srgbClr val="A60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D5194B-6F32-99E7-F18D-8FCDEE1C125A}"/>
              </a:ext>
            </a:extLst>
          </p:cNvPr>
          <p:cNvSpPr/>
          <p:nvPr/>
        </p:nvSpPr>
        <p:spPr>
          <a:xfrm>
            <a:off x="1585731" y="3034859"/>
            <a:ext cx="1128532" cy="527200"/>
          </a:xfrm>
          <a:prstGeom prst="roundRect">
            <a:avLst>
              <a:gd name="adj" fmla="val 632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Parallelism</a:t>
            </a:r>
            <a:endParaRPr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1BF1486-F1B6-663A-8D19-7238549CA632}"/>
              </a:ext>
            </a:extLst>
          </p:cNvPr>
          <p:cNvSpPr/>
          <p:nvPr/>
        </p:nvSpPr>
        <p:spPr>
          <a:xfrm>
            <a:off x="2907174" y="3034859"/>
            <a:ext cx="1128532" cy="527200"/>
          </a:xfrm>
          <a:prstGeom prst="roundRect">
            <a:avLst>
              <a:gd name="adj" fmla="val 632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Parallelism</a:t>
            </a:r>
            <a:endParaRPr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FD27A5D-0F1A-D9B8-D966-23DB4AF9A4D9}"/>
              </a:ext>
            </a:extLst>
          </p:cNvPr>
          <p:cNvSpPr/>
          <p:nvPr/>
        </p:nvSpPr>
        <p:spPr>
          <a:xfrm>
            <a:off x="4228617" y="3034859"/>
            <a:ext cx="1128532" cy="527200"/>
          </a:xfrm>
          <a:prstGeom prst="roundRect">
            <a:avLst>
              <a:gd name="adj" fmla="val 632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Parallelism</a:t>
            </a:r>
            <a:endParaRPr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71F4C1-8905-ABC2-38A4-A24D90C90F69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2714263" y="3298459"/>
            <a:ext cx="19291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5E01E1-6AC1-EC2A-1460-CFE967D0AB90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4035706" y="3298459"/>
            <a:ext cx="19291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C1F53E-68D0-E0CE-5D38-A1AABE631532}"/>
              </a:ext>
            </a:extLst>
          </p:cNvPr>
          <p:cNvGrpSpPr/>
          <p:nvPr/>
        </p:nvGrpSpPr>
        <p:grpSpPr>
          <a:xfrm>
            <a:off x="329776" y="3914003"/>
            <a:ext cx="8450125" cy="2414140"/>
            <a:chOff x="329776" y="1380205"/>
            <a:chExt cx="8451150" cy="2414140"/>
          </a:xfrm>
        </p:grpSpPr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0229D918-13C0-0549-6027-2ABC32325734}"/>
                </a:ext>
              </a:extLst>
            </p:cNvPr>
            <p:cNvSpPr txBox="1"/>
            <p:nvPr/>
          </p:nvSpPr>
          <p:spPr>
            <a:xfrm>
              <a:off x="329776" y="1380205"/>
              <a:ext cx="818553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SzPct val="80000"/>
                <a:buFont typeface="Wingdings" pitchFamily="2" charset="2"/>
                <a:buChar char="Ø"/>
                <a:defRPr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Communications For Types Of Parallelism</a:t>
              </a:r>
            </a:p>
          </p:txBody>
        </p:sp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id="{E258637B-AABC-29C0-CDDA-805BDB012534}"/>
                </a:ext>
              </a:extLst>
            </p:cNvPr>
            <p:cNvSpPr txBox="1"/>
            <p:nvPr/>
          </p:nvSpPr>
          <p:spPr>
            <a:xfrm>
              <a:off x="404023" y="1732242"/>
              <a:ext cx="8376903" cy="206210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Data parallelism requires gradient synchronization. </a:t>
              </a:r>
              <a:r>
                <a:rPr lang="en-US" sz="1600" u="sng" dirty="0">
                  <a:solidFill>
                    <a:srgbClr val="00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Typically, all-reduce</a:t>
              </a:r>
            </a:p>
            <a:p>
              <a:pPr>
                <a:defRPr/>
              </a:pPr>
              <a:endParaRPr lang="en-US" sz="1600" u="sng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Model parallelism requires activation data propagation in forward and backward pass. </a:t>
              </a:r>
              <a:r>
                <a:rPr lang="en-US" altLang="zh-CN" sz="1600" u="sng" dirty="0">
                  <a:solidFill>
                    <a:srgbClr val="00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Typically, point-to-point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US" altLang="zh-CN" sz="1600" u="sng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Pipeline parallelism extensively requires gradient gathering and synchronization. </a:t>
              </a:r>
            </a:p>
            <a:p>
              <a:pPr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     </a:t>
              </a:r>
              <a:r>
                <a:rPr lang="en-US" altLang="zh-CN" sz="1600" u="sng" dirty="0">
                  <a:solidFill>
                    <a:srgbClr val="00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Typically, all-gather</a:t>
              </a:r>
              <a:endPara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950886C-CCCE-EBC5-3955-96F8733FEF75}"/>
              </a:ext>
            </a:extLst>
          </p:cNvPr>
          <p:cNvSpPr/>
          <p:nvPr/>
        </p:nvSpPr>
        <p:spPr>
          <a:xfrm>
            <a:off x="9338036" y="3429000"/>
            <a:ext cx="1720501" cy="338307"/>
          </a:xfrm>
          <a:prstGeom prst="roundRect">
            <a:avLst>
              <a:gd name="adj" fmla="val 6322"/>
            </a:avLst>
          </a:prstGeom>
          <a:solidFill>
            <a:srgbClr val="00206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Input Data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6253F60-AA2D-86DD-FE1A-A0D23753491B}"/>
              </a:ext>
            </a:extLst>
          </p:cNvPr>
          <p:cNvSpPr/>
          <p:nvPr/>
        </p:nvSpPr>
        <p:spPr>
          <a:xfrm>
            <a:off x="9338036" y="3936120"/>
            <a:ext cx="1720501" cy="338307"/>
          </a:xfrm>
          <a:prstGeom prst="roundRect">
            <a:avLst>
              <a:gd name="adj" fmla="val 6322"/>
            </a:avLst>
          </a:prstGeom>
          <a:solidFill>
            <a:srgbClr val="00206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pass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26BCA4C-9E2F-CF5E-4FD3-5464A30D5FA2}"/>
              </a:ext>
            </a:extLst>
          </p:cNvPr>
          <p:cNvSpPr/>
          <p:nvPr/>
        </p:nvSpPr>
        <p:spPr>
          <a:xfrm>
            <a:off x="9338035" y="4442756"/>
            <a:ext cx="1720501" cy="338307"/>
          </a:xfrm>
          <a:prstGeom prst="roundRect">
            <a:avLst>
              <a:gd name="adj" fmla="val 6322"/>
            </a:avLst>
          </a:prstGeom>
          <a:solidFill>
            <a:srgbClr val="00206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Backward pass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F7725B3-467A-7A46-99A3-97A2EAE54B74}"/>
              </a:ext>
            </a:extLst>
          </p:cNvPr>
          <p:cNvSpPr/>
          <p:nvPr/>
        </p:nvSpPr>
        <p:spPr>
          <a:xfrm>
            <a:off x="8875048" y="4985187"/>
            <a:ext cx="1720501" cy="399277"/>
          </a:xfrm>
          <a:prstGeom prst="roundRect">
            <a:avLst>
              <a:gd name="adj" fmla="val 6322"/>
            </a:avLst>
          </a:prstGeom>
          <a:solidFill>
            <a:srgbClr val="00206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 Synchronization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A734CEF-42D8-81AF-0526-E54594E24871}"/>
              </a:ext>
            </a:extLst>
          </p:cNvPr>
          <p:cNvSpPr/>
          <p:nvPr/>
        </p:nvSpPr>
        <p:spPr>
          <a:xfrm>
            <a:off x="9338035" y="5532876"/>
            <a:ext cx="1720501" cy="399277"/>
          </a:xfrm>
          <a:prstGeom prst="roundRect">
            <a:avLst>
              <a:gd name="adj" fmla="val 6322"/>
            </a:avLst>
          </a:prstGeom>
          <a:solidFill>
            <a:srgbClr val="00206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Update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215624-0B35-54C5-1490-5AE9221E44BA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10198287" y="3767307"/>
            <a:ext cx="0" cy="1688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BE83E97-784C-6773-6540-206CABD8BB0D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flipH="1">
            <a:off x="10198286" y="4274427"/>
            <a:ext cx="1" cy="1683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51265CD-6420-3668-F3B9-DB86F6BAFD76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 flipH="1">
            <a:off x="9735299" y="4781063"/>
            <a:ext cx="462987" cy="204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6D1E439-F1A8-E6C2-9730-4CCB9759F9EF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>
            <a:off x="9735299" y="5384464"/>
            <a:ext cx="462987" cy="1484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E920125F-F186-ED56-321C-BD6E6100947D}"/>
              </a:ext>
            </a:extLst>
          </p:cNvPr>
          <p:cNvSpPr/>
          <p:nvPr/>
        </p:nvSpPr>
        <p:spPr>
          <a:xfrm>
            <a:off x="9623565" y="2719092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BA45CB0-DF3C-E44E-6639-B1E3D3D97799}"/>
              </a:ext>
            </a:extLst>
          </p:cNvPr>
          <p:cNvSpPr/>
          <p:nvPr/>
        </p:nvSpPr>
        <p:spPr>
          <a:xfrm>
            <a:off x="11597416" y="2737068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2F1DC8A-596E-0A42-F253-F81510625640}"/>
              </a:ext>
            </a:extLst>
          </p:cNvPr>
          <p:cNvSpPr/>
          <p:nvPr/>
        </p:nvSpPr>
        <p:spPr>
          <a:xfrm>
            <a:off x="11085370" y="3926130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5F52F32-0936-FF00-179D-A7944BFC6CC6}"/>
              </a:ext>
            </a:extLst>
          </p:cNvPr>
          <p:cNvSpPr/>
          <p:nvPr/>
        </p:nvSpPr>
        <p:spPr>
          <a:xfrm>
            <a:off x="11085370" y="4442756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F2112402-95DD-6D4A-3518-BDFF82D68BDA}"/>
              </a:ext>
            </a:extLst>
          </p:cNvPr>
          <p:cNvSpPr/>
          <p:nvPr/>
        </p:nvSpPr>
        <p:spPr>
          <a:xfrm>
            <a:off x="10225159" y="4800752"/>
            <a:ext cx="853201" cy="732124"/>
          </a:xfrm>
          <a:custGeom>
            <a:avLst/>
            <a:gdLst>
              <a:gd name="connsiteX0" fmla="*/ 0 w 853201"/>
              <a:gd name="connsiteY0" fmla="*/ 0 h 694481"/>
              <a:gd name="connsiteX1" fmla="*/ 850740 w 853201"/>
              <a:gd name="connsiteY1" fmla="*/ 335666 h 694481"/>
              <a:gd name="connsiteX2" fmla="*/ 208345 w 853201"/>
              <a:gd name="connsiteY2" fmla="*/ 694481 h 69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3201" h="694481">
                <a:moveTo>
                  <a:pt x="0" y="0"/>
                </a:moveTo>
                <a:cubicBezTo>
                  <a:pt x="408008" y="109959"/>
                  <a:pt x="816016" y="219919"/>
                  <a:pt x="850740" y="335666"/>
                </a:cubicBezTo>
                <a:cubicBezTo>
                  <a:pt x="885464" y="451413"/>
                  <a:pt x="546904" y="572947"/>
                  <a:pt x="208345" y="694481"/>
                </a:cubicBezTo>
              </a:path>
            </a:pathLst>
          </a:custGeom>
          <a:ln w="28575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6C47DF4-08D6-FA28-9AF7-7358ED786CDB}"/>
              </a:ext>
            </a:extLst>
          </p:cNvPr>
          <p:cNvSpPr/>
          <p:nvPr/>
        </p:nvSpPr>
        <p:spPr>
          <a:xfrm>
            <a:off x="8668175" y="498518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0A652E-150F-624B-637D-4ACA5D1FA9DB}"/>
              </a:ext>
            </a:extLst>
          </p:cNvPr>
          <p:cNvSpPr txBox="1"/>
          <p:nvPr/>
        </p:nvSpPr>
        <p:spPr>
          <a:xfrm>
            <a:off x="875237" y="31377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e.g.,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090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FA6FB9B-673F-5E48-8F1A-56C33B16C8B9}"/>
              </a:ext>
            </a:extLst>
          </p:cNvPr>
          <p:cNvCxnSpPr/>
          <p:nvPr/>
        </p:nvCxnSpPr>
        <p:spPr>
          <a:xfrm>
            <a:off x="432486" y="1136076"/>
            <a:ext cx="11383652" cy="0"/>
          </a:xfrm>
          <a:prstGeom prst="line">
            <a:avLst/>
          </a:prstGeom>
          <a:ln w="15875">
            <a:solidFill>
              <a:srgbClr val="841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380;p40">
            <a:extLst>
              <a:ext uri="{FF2B5EF4-FFF2-40B4-BE49-F238E27FC236}">
                <a16:creationId xmlns:a16="http://schemas.microsoft.com/office/drawing/2014/main" id="{2BE32232-62C9-AD43-A23D-22562AA963FA}"/>
              </a:ext>
            </a:extLst>
          </p:cNvPr>
          <p:cNvSpPr txBox="1"/>
          <p:nvPr/>
        </p:nvSpPr>
        <p:spPr>
          <a:xfrm>
            <a:off x="505795" y="571906"/>
            <a:ext cx="703857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000000"/>
                </a:solidFill>
                <a:latin typeface="Arial"/>
                <a:ea typeface="Calibri"/>
                <a:cs typeface="Calibri" panose="020F0502020204030204" pitchFamily="34" charset="0"/>
                <a:sym typeface="Calibri"/>
              </a:rPr>
              <a:t>Background &amp; Motivation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1714C4-9410-E878-81C8-06463BDA2288}"/>
              </a:ext>
            </a:extLst>
          </p:cNvPr>
          <p:cNvGrpSpPr/>
          <p:nvPr/>
        </p:nvGrpSpPr>
        <p:grpSpPr>
          <a:xfrm>
            <a:off x="329776" y="1380205"/>
            <a:ext cx="6238857" cy="1921697"/>
            <a:chOff x="329776" y="1380205"/>
            <a:chExt cx="8451150" cy="1921697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630EDED5-83AF-C709-62CE-21AD39AB8B5A}"/>
                </a:ext>
              </a:extLst>
            </p:cNvPr>
            <p:cNvSpPr txBox="1"/>
            <p:nvPr/>
          </p:nvSpPr>
          <p:spPr>
            <a:xfrm>
              <a:off x="329776" y="1380205"/>
              <a:ext cx="818553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SzPct val="80000"/>
                <a:buFont typeface="Wingdings" pitchFamily="2" charset="2"/>
                <a:buChar char="Ø"/>
                <a:defRPr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Compression For Communication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DA06285C-3997-23E5-CF48-8CB1C0916F82}"/>
                </a:ext>
              </a:extLst>
            </p:cNvPr>
            <p:cNvSpPr txBox="1"/>
            <p:nvPr/>
          </p:nvSpPr>
          <p:spPr>
            <a:xfrm>
              <a:off x="404023" y="1732242"/>
              <a:ext cx="837690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Today’s DNN model size are exponentially increasing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Distributed training techniques play a more important role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Communication is more intensive considering the </a:t>
              </a:r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number of workers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 (e.g., GPU) used and the </a:t>
              </a:r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communication data size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Reducing the communication data size via compression improves the scalability and overall training performance.</a:t>
              </a:r>
              <a:endParaRPr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C1F53E-68D0-E0CE-5D38-A1AABE631532}"/>
              </a:ext>
            </a:extLst>
          </p:cNvPr>
          <p:cNvGrpSpPr/>
          <p:nvPr/>
        </p:nvGrpSpPr>
        <p:grpSpPr>
          <a:xfrm>
            <a:off x="193356" y="3506862"/>
            <a:ext cx="8450125" cy="690591"/>
            <a:chOff x="329776" y="1380205"/>
            <a:chExt cx="8451150" cy="690591"/>
          </a:xfrm>
        </p:grpSpPr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0229D918-13C0-0549-6027-2ABC32325734}"/>
                </a:ext>
              </a:extLst>
            </p:cNvPr>
            <p:cNvSpPr txBox="1"/>
            <p:nvPr/>
          </p:nvSpPr>
          <p:spPr>
            <a:xfrm>
              <a:off x="329776" y="1380205"/>
              <a:ext cx="818553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SzPct val="80000"/>
                <a:buFont typeface="Wingdings" pitchFamily="2" charset="2"/>
                <a:buChar char="Ø"/>
                <a:defRPr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Types Of Compression Algorithms</a:t>
              </a:r>
            </a:p>
          </p:txBody>
        </p:sp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id="{E258637B-AABC-29C0-CDDA-805BDB012534}"/>
                </a:ext>
              </a:extLst>
            </p:cNvPr>
            <p:cNvSpPr txBox="1"/>
            <p:nvPr/>
          </p:nvSpPr>
          <p:spPr>
            <a:xfrm>
              <a:off x="404023" y="1732242"/>
              <a:ext cx="8376903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defRPr/>
              </a:pPr>
              <a:endParaRPr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522DDF-0104-6B83-8999-486EB3732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"/>
          <a:stretch/>
        </p:blipFill>
        <p:spPr bwMode="auto">
          <a:xfrm>
            <a:off x="6887892" y="1298410"/>
            <a:ext cx="5014735" cy="36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54F5FB5-7241-CB3D-526E-64789134BF80}"/>
              </a:ext>
            </a:extLst>
          </p:cNvPr>
          <p:cNvSpPr txBox="1"/>
          <p:nvPr/>
        </p:nvSpPr>
        <p:spPr>
          <a:xfrm>
            <a:off x="1563102" y="3923063"/>
            <a:ext cx="16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w/ Predictor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F501AE-AF8A-CCC3-AD76-CA734852646E}"/>
              </a:ext>
            </a:extLst>
          </p:cNvPr>
          <p:cNvSpPr txBox="1"/>
          <p:nvPr/>
        </p:nvSpPr>
        <p:spPr>
          <a:xfrm>
            <a:off x="3476610" y="3925664"/>
            <a:ext cx="16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w/o Predictor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23957F-963C-DEC5-5853-BCBE0295D2A1}"/>
              </a:ext>
            </a:extLst>
          </p:cNvPr>
          <p:cNvSpPr txBox="1"/>
          <p:nvPr/>
        </p:nvSpPr>
        <p:spPr>
          <a:xfrm>
            <a:off x="5908068" y="5035407"/>
            <a:ext cx="2880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Rounding to nearest (RN)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4A11F9-0EB9-1597-3CE1-899D8F326406}"/>
              </a:ext>
            </a:extLst>
          </p:cNvPr>
          <p:cNvSpPr txBox="1"/>
          <p:nvPr/>
        </p:nvSpPr>
        <p:spPr>
          <a:xfrm>
            <a:off x="596461" y="5040629"/>
            <a:ext cx="76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753C1-76C5-44A7-D127-2CCAD78B0AC2}"/>
              </a:ext>
            </a:extLst>
          </p:cNvPr>
          <p:cNvCxnSpPr/>
          <p:nvPr/>
        </p:nvCxnSpPr>
        <p:spPr>
          <a:xfrm>
            <a:off x="1377387" y="4107729"/>
            <a:ext cx="0" cy="14770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D0F88A8-BBED-1DC4-496C-C5F2B53C50B0}"/>
              </a:ext>
            </a:extLst>
          </p:cNvPr>
          <p:cNvCxnSpPr/>
          <p:nvPr/>
        </p:nvCxnSpPr>
        <p:spPr>
          <a:xfrm>
            <a:off x="3227581" y="4096155"/>
            <a:ext cx="0" cy="14770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3C8623-33A8-B1F8-EF26-7E1BAE36538E}"/>
              </a:ext>
            </a:extLst>
          </p:cNvPr>
          <p:cNvCxnSpPr>
            <a:cxnSpLocks/>
          </p:cNvCxnSpPr>
          <p:nvPr/>
        </p:nvCxnSpPr>
        <p:spPr>
          <a:xfrm>
            <a:off x="505795" y="4846257"/>
            <a:ext cx="443080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Picture 45" descr="钟表的特写&#10;&#10;Description automatically generated with medium confidence">
            <a:extLst>
              <a:ext uri="{FF2B5EF4-FFF2-40B4-BE49-F238E27FC236}">
                <a16:creationId xmlns:a16="http://schemas.microsoft.com/office/drawing/2014/main" id="{EDDB0DCA-5C15-8883-B833-22FE61EF5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05" y="5408482"/>
            <a:ext cx="2880096" cy="807719"/>
          </a:xfrm>
          <a:prstGeom prst="rect">
            <a:avLst/>
          </a:prstGeom>
        </p:spPr>
      </p:pic>
      <p:pic>
        <p:nvPicPr>
          <p:cNvPr id="50" name="Picture 49" descr="手机屏幕截图&#10;&#10;Description automatically generated">
            <a:extLst>
              <a:ext uri="{FF2B5EF4-FFF2-40B4-BE49-F238E27FC236}">
                <a16:creationId xmlns:a16="http://schemas.microsoft.com/office/drawing/2014/main" id="{72D1949A-DEB0-05D4-E0DA-3D579DA05E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9"/>
          <a:stretch/>
        </p:blipFill>
        <p:spPr>
          <a:xfrm>
            <a:off x="8523880" y="5369348"/>
            <a:ext cx="3474764" cy="93922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17A306E-57B9-2866-E1AB-B1031647F7A8}"/>
              </a:ext>
            </a:extLst>
          </p:cNvPr>
          <p:cNvSpPr txBox="1"/>
          <p:nvPr/>
        </p:nvSpPr>
        <p:spPr>
          <a:xfrm>
            <a:off x="584886" y="4492487"/>
            <a:ext cx="76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90494BA-2C17-DB4E-EFFD-B20E926D6935}"/>
              </a:ext>
            </a:extLst>
          </p:cNvPr>
          <p:cNvSpPr txBox="1"/>
          <p:nvPr/>
        </p:nvSpPr>
        <p:spPr>
          <a:xfrm>
            <a:off x="9118261" y="5033101"/>
            <a:ext cx="2807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Stochastic Rounding (SR)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00BD6F-129C-BDCB-FAAA-365E01484D56}"/>
              </a:ext>
            </a:extLst>
          </p:cNvPr>
          <p:cNvSpPr txBox="1"/>
          <p:nvPr/>
        </p:nvSpPr>
        <p:spPr>
          <a:xfrm>
            <a:off x="1892729" y="4393442"/>
            <a:ext cx="76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SZ3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0FE040-DA5D-EEB2-58E8-A07D28C694A8}"/>
              </a:ext>
            </a:extLst>
          </p:cNvPr>
          <p:cNvSpPr txBox="1"/>
          <p:nvPr/>
        </p:nvSpPr>
        <p:spPr>
          <a:xfrm>
            <a:off x="3632112" y="5075748"/>
            <a:ext cx="156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QSGD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0865C5-F867-791B-23E3-BE73F89387C4}"/>
              </a:ext>
            </a:extLst>
          </p:cNvPr>
          <p:cNvSpPr txBox="1"/>
          <p:nvPr/>
        </p:nvSpPr>
        <p:spPr>
          <a:xfrm>
            <a:off x="3410309" y="4393442"/>
            <a:ext cx="167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Modified SZ3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6548CB-8C34-DA22-EDC8-7DEFE87BF3C2}"/>
              </a:ext>
            </a:extLst>
          </p:cNvPr>
          <p:cNvSpPr txBox="1"/>
          <p:nvPr/>
        </p:nvSpPr>
        <p:spPr>
          <a:xfrm>
            <a:off x="393078" y="3828121"/>
            <a:ext cx="76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e.g.,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170AB2-A130-222A-237D-03FA36C0E4E5}"/>
              </a:ext>
            </a:extLst>
          </p:cNvPr>
          <p:cNvSpPr txBox="1"/>
          <p:nvPr/>
        </p:nvSpPr>
        <p:spPr>
          <a:xfrm>
            <a:off x="516654" y="5593797"/>
            <a:ext cx="550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QSGD quantizes the L-2 Normalized gradients and controls the error via number of quantization bins 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1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FA6FB9B-673F-5E48-8F1A-56C33B16C8B9}"/>
              </a:ext>
            </a:extLst>
          </p:cNvPr>
          <p:cNvCxnSpPr/>
          <p:nvPr/>
        </p:nvCxnSpPr>
        <p:spPr>
          <a:xfrm>
            <a:off x="432486" y="1136076"/>
            <a:ext cx="11383652" cy="0"/>
          </a:xfrm>
          <a:prstGeom prst="line">
            <a:avLst/>
          </a:prstGeom>
          <a:ln w="15875">
            <a:solidFill>
              <a:srgbClr val="841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380;p40">
            <a:extLst>
              <a:ext uri="{FF2B5EF4-FFF2-40B4-BE49-F238E27FC236}">
                <a16:creationId xmlns:a16="http://schemas.microsoft.com/office/drawing/2014/main" id="{2BE32232-62C9-AD43-A23D-22562AA963FA}"/>
              </a:ext>
            </a:extLst>
          </p:cNvPr>
          <p:cNvSpPr txBox="1"/>
          <p:nvPr/>
        </p:nvSpPr>
        <p:spPr>
          <a:xfrm>
            <a:off x="505795" y="571906"/>
            <a:ext cx="703857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000000"/>
                </a:solidFill>
                <a:latin typeface="Arial"/>
                <a:ea typeface="Calibri"/>
                <a:cs typeface="Calibri" panose="020F0502020204030204" pitchFamily="34" charset="0"/>
                <a:sym typeface="Calibri"/>
              </a:rPr>
              <a:t>Challenges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1714C4-9410-E878-81C8-06463BDA2288}"/>
              </a:ext>
            </a:extLst>
          </p:cNvPr>
          <p:cNvGrpSpPr/>
          <p:nvPr/>
        </p:nvGrpSpPr>
        <p:grpSpPr>
          <a:xfrm>
            <a:off x="339888" y="3885264"/>
            <a:ext cx="7843413" cy="936812"/>
            <a:chOff x="329776" y="1380205"/>
            <a:chExt cx="8451150" cy="936812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630EDED5-83AF-C709-62CE-21AD39AB8B5A}"/>
                </a:ext>
              </a:extLst>
            </p:cNvPr>
            <p:cNvSpPr txBox="1"/>
            <p:nvPr/>
          </p:nvSpPr>
          <p:spPr>
            <a:xfrm>
              <a:off x="329776" y="1380205"/>
              <a:ext cx="818553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SzPct val="80000"/>
                <a:buFont typeface="Wingdings" pitchFamily="2" charset="2"/>
                <a:buChar char="Ø"/>
                <a:defRPr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Preserving Test Accuracy While Achieving High Compression Ratio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DA06285C-3997-23E5-CF48-8CB1C0916F82}"/>
                </a:ext>
              </a:extLst>
            </p:cNvPr>
            <p:cNvSpPr txBox="1"/>
            <p:nvPr/>
          </p:nvSpPr>
          <p:spPr>
            <a:xfrm>
              <a:off x="404023" y="1732242"/>
              <a:ext cx="8376903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When the compression ratio is high, the test accuracy is significantly degraded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the test accuracy has no significant drop, the compression ratio is low</a:t>
              </a:r>
              <a:r>
                <a:rPr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7" name="Picture 6" descr="图表, 箱线图&#10;&#10;Description automatically generated">
            <a:extLst>
              <a:ext uri="{FF2B5EF4-FFF2-40B4-BE49-F238E27FC236}">
                <a16:creationId xmlns:a16="http://schemas.microsoft.com/office/drawing/2014/main" id="{E5FBCAB8-6E48-A4CB-1EC6-4A5D932DB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4" y="1241274"/>
            <a:ext cx="5268586" cy="2625407"/>
          </a:xfrm>
          <a:prstGeom prst="rect">
            <a:avLst/>
          </a:prstGeom>
        </p:spPr>
      </p:pic>
      <p:pic>
        <p:nvPicPr>
          <p:cNvPr id="12" name="Picture 11" descr="表格&#10;&#10;Description automatically generated">
            <a:extLst>
              <a:ext uri="{FF2B5EF4-FFF2-40B4-BE49-F238E27FC236}">
                <a16:creationId xmlns:a16="http://schemas.microsoft.com/office/drawing/2014/main" id="{00E1239D-D4C4-CD19-2C9A-A6DB3BA98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82" y="2061300"/>
            <a:ext cx="1626335" cy="1011775"/>
          </a:xfrm>
          <a:prstGeom prst="rect">
            <a:avLst/>
          </a:prstGeom>
        </p:spPr>
      </p:pic>
      <p:pic>
        <p:nvPicPr>
          <p:cNvPr id="14" name="Picture 13" descr="表格&#10;&#10;Description automatically generated">
            <a:extLst>
              <a:ext uri="{FF2B5EF4-FFF2-40B4-BE49-F238E27FC236}">
                <a16:creationId xmlns:a16="http://schemas.microsoft.com/office/drawing/2014/main" id="{BB804761-FBF4-024D-C114-B25198CB0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88" y="2037330"/>
            <a:ext cx="1607595" cy="8406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2F83AE-87DE-0F7E-4D7C-7A039B7915E0}"/>
              </a:ext>
            </a:extLst>
          </p:cNvPr>
          <p:cNvSpPr/>
          <p:nvPr/>
        </p:nvSpPr>
        <p:spPr>
          <a:xfrm>
            <a:off x="6290841" y="1464197"/>
            <a:ext cx="388170" cy="127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857D04-A81E-1A1C-3475-D224D7CB72FE}"/>
              </a:ext>
            </a:extLst>
          </p:cNvPr>
          <p:cNvSpPr txBox="1"/>
          <p:nvPr/>
        </p:nvSpPr>
        <p:spPr>
          <a:xfrm>
            <a:off x="6710423" y="1365864"/>
            <a:ext cx="3130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= No compression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F3D517-F12D-B68D-24AC-1E24E0072390}"/>
              </a:ext>
            </a:extLst>
          </p:cNvPr>
          <p:cNvSpPr/>
          <p:nvPr/>
        </p:nvSpPr>
        <p:spPr>
          <a:xfrm>
            <a:off x="6287948" y="1738161"/>
            <a:ext cx="388170" cy="127321"/>
          </a:xfrm>
          <a:prstGeom prst="rect">
            <a:avLst/>
          </a:prstGeom>
          <a:solidFill>
            <a:srgbClr val="70AD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DC94FF-AD25-7F97-7159-3DFA75A312F4}"/>
              </a:ext>
            </a:extLst>
          </p:cNvPr>
          <p:cNvSpPr txBox="1"/>
          <p:nvPr/>
        </p:nvSpPr>
        <p:spPr>
          <a:xfrm>
            <a:off x="6707530" y="1639828"/>
            <a:ext cx="3130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= No significant accuracy drop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A8B60C-C5A3-ECCA-EA9C-EAC6FE285A9C}"/>
              </a:ext>
            </a:extLst>
          </p:cNvPr>
          <p:cNvGrpSpPr/>
          <p:nvPr/>
        </p:nvGrpSpPr>
        <p:grpSpPr>
          <a:xfrm>
            <a:off x="339888" y="5010734"/>
            <a:ext cx="7843413" cy="936812"/>
            <a:chOff x="329776" y="1380205"/>
            <a:chExt cx="8451150" cy="936812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33BB2DFF-F5E5-DB53-DF4D-38DFD8849558}"/>
                </a:ext>
              </a:extLst>
            </p:cNvPr>
            <p:cNvSpPr txBox="1"/>
            <p:nvPr/>
          </p:nvSpPr>
          <p:spPr>
            <a:xfrm>
              <a:off x="329776" y="1380205"/>
              <a:ext cx="818553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SzPct val="80000"/>
                <a:buFont typeface="Wingdings" pitchFamily="2" charset="2"/>
                <a:buChar char="Ø"/>
                <a:defRPr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Achieving End-to-end Performance Improvement</a:t>
              </a:r>
            </a:p>
          </p:txBody>
        </p:sp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id="{838B97B5-A943-2730-EE78-EA9FDD9C26F7}"/>
                </a:ext>
              </a:extLst>
            </p:cNvPr>
            <p:cNvSpPr txBox="1"/>
            <p:nvPr/>
          </p:nvSpPr>
          <p:spPr>
            <a:xfrm>
              <a:off x="404023" y="1732242"/>
              <a:ext cx="8376903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The incurred computation overhead in compression and decompression can neutralize the improved communication performance</a:t>
              </a:r>
            </a:p>
          </p:txBody>
        </p:sp>
      </p:grpSp>
      <p:pic>
        <p:nvPicPr>
          <p:cNvPr id="32" name="Picture 31" descr="A white cross with black text&#10;&#10;Description automatically generated">
            <a:extLst>
              <a:ext uri="{FF2B5EF4-FFF2-40B4-BE49-F238E27FC236}">
                <a16:creationId xmlns:a16="http://schemas.microsoft.com/office/drawing/2014/main" id="{1847692A-AE0F-AF35-1086-DAC4B9C000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01" y="3967022"/>
            <a:ext cx="3809847" cy="1389007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6AACC6AF-E72A-EDDB-C97B-953FC22B851B}"/>
              </a:ext>
            </a:extLst>
          </p:cNvPr>
          <p:cNvSpPr/>
          <p:nvPr/>
        </p:nvSpPr>
        <p:spPr>
          <a:xfrm>
            <a:off x="9406467" y="4822076"/>
            <a:ext cx="753533" cy="4357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6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FA6FB9B-673F-5E48-8F1A-56C33B16C8B9}"/>
              </a:ext>
            </a:extLst>
          </p:cNvPr>
          <p:cNvCxnSpPr/>
          <p:nvPr/>
        </p:nvCxnSpPr>
        <p:spPr>
          <a:xfrm>
            <a:off x="432486" y="1136076"/>
            <a:ext cx="11383652" cy="0"/>
          </a:xfrm>
          <a:prstGeom prst="line">
            <a:avLst/>
          </a:prstGeom>
          <a:ln w="15875">
            <a:solidFill>
              <a:srgbClr val="841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380;p40">
            <a:extLst>
              <a:ext uri="{FF2B5EF4-FFF2-40B4-BE49-F238E27FC236}">
                <a16:creationId xmlns:a16="http://schemas.microsoft.com/office/drawing/2014/main" id="{2BE32232-62C9-AD43-A23D-22562AA963FA}"/>
              </a:ext>
            </a:extLst>
          </p:cNvPr>
          <p:cNvSpPr txBox="1"/>
          <p:nvPr/>
        </p:nvSpPr>
        <p:spPr>
          <a:xfrm>
            <a:off x="505795" y="571906"/>
            <a:ext cx="703857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000000"/>
                </a:solidFill>
                <a:latin typeface="Arial"/>
                <a:ea typeface="Calibri"/>
                <a:cs typeface="Calibri" panose="020F0502020204030204" pitchFamily="34" charset="0"/>
                <a:sym typeface="Calibri"/>
              </a:rPr>
              <a:t>Proposed Method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" name="Picture 3" descr="A diagram of a process&#10;&#10;Description automatically generated">
            <a:extLst>
              <a:ext uri="{FF2B5EF4-FFF2-40B4-BE49-F238E27FC236}">
                <a16:creationId xmlns:a16="http://schemas.microsoft.com/office/drawing/2014/main" id="{5CA58582-B3BB-418F-9F4A-EAE8D29F9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34" y="1146290"/>
            <a:ext cx="5670269" cy="51557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81A7F1-A3B9-E5B2-EE67-47D09E62773D}"/>
              </a:ext>
            </a:extLst>
          </p:cNvPr>
          <p:cNvGrpSpPr/>
          <p:nvPr/>
        </p:nvGrpSpPr>
        <p:grpSpPr>
          <a:xfrm>
            <a:off x="351463" y="1286748"/>
            <a:ext cx="7305190" cy="1675476"/>
            <a:chOff x="329776" y="1380205"/>
            <a:chExt cx="8451150" cy="1675476"/>
          </a:xfrm>
        </p:grpSpPr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B46F292A-485D-7E58-260B-CCD6CDAEB70B}"/>
                </a:ext>
              </a:extLst>
            </p:cNvPr>
            <p:cNvSpPr txBox="1"/>
            <p:nvPr/>
          </p:nvSpPr>
          <p:spPr>
            <a:xfrm>
              <a:off x="329776" y="1380205"/>
              <a:ext cx="818553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SzPct val="80000"/>
                <a:buFont typeface="Wingdings" pitchFamily="2" charset="2"/>
                <a:buChar char="Ø"/>
                <a:defRPr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Preserving Test Accuracy While Achieving High Compression Ratio</a:t>
              </a: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C2C92D77-58C8-0C9E-357A-45B747C9F7FB}"/>
                </a:ext>
              </a:extLst>
            </p:cNvPr>
            <p:cNvSpPr txBox="1"/>
            <p:nvPr/>
          </p:nvSpPr>
          <p:spPr>
            <a:xfrm>
              <a:off x="404023" y="1732242"/>
              <a:ext cx="837690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Compression: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Sparsify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data using predictor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Quantize the unpredictable data points with SR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Decompression: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Reverse the steps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57F03D-79AD-0204-1FBC-66F52FBB667F}"/>
              </a:ext>
            </a:extLst>
          </p:cNvPr>
          <p:cNvGrpSpPr/>
          <p:nvPr/>
        </p:nvGrpSpPr>
        <p:grpSpPr>
          <a:xfrm>
            <a:off x="383552" y="3596235"/>
            <a:ext cx="6242954" cy="1527425"/>
            <a:chOff x="329776" y="1380205"/>
            <a:chExt cx="8451150" cy="1194362"/>
          </a:xfrm>
        </p:grpSpPr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49B5D3BA-ABD8-68F1-E85E-B4C6A2AFA42A}"/>
                </a:ext>
              </a:extLst>
            </p:cNvPr>
            <p:cNvSpPr txBox="1"/>
            <p:nvPr/>
          </p:nvSpPr>
          <p:spPr>
            <a:xfrm>
              <a:off x="329776" y="1380205"/>
              <a:ext cx="818553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SzPct val="80000"/>
                <a:buFont typeface="Wingdings" pitchFamily="2" charset="2"/>
                <a:buChar char="Ø"/>
                <a:defRPr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Achieving End-to-end Performance Improvement</a:t>
              </a:r>
            </a:p>
          </p:txBody>
        </p: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4EF2D1A5-9D01-FC20-28F5-A0725E2F715A}"/>
                </a:ext>
              </a:extLst>
            </p:cNvPr>
            <p:cNvSpPr txBox="1"/>
            <p:nvPr/>
          </p:nvSpPr>
          <p:spPr>
            <a:xfrm>
              <a:off x="404023" y="1732242"/>
              <a:ext cx="8376903" cy="84232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Aggregate multiple layer’s data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 codebook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Aggregate multiple communications into one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Optimize the algorithm on GPUs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942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FA6FB9B-673F-5E48-8F1A-56C33B16C8B9}"/>
              </a:ext>
            </a:extLst>
          </p:cNvPr>
          <p:cNvCxnSpPr/>
          <p:nvPr/>
        </p:nvCxnSpPr>
        <p:spPr>
          <a:xfrm>
            <a:off x="432486" y="1136076"/>
            <a:ext cx="11383652" cy="0"/>
          </a:xfrm>
          <a:prstGeom prst="line">
            <a:avLst/>
          </a:prstGeom>
          <a:ln w="15875">
            <a:solidFill>
              <a:srgbClr val="841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380;p40">
            <a:extLst>
              <a:ext uri="{FF2B5EF4-FFF2-40B4-BE49-F238E27FC236}">
                <a16:creationId xmlns:a16="http://schemas.microsoft.com/office/drawing/2014/main" id="{2BE32232-62C9-AD43-A23D-22562AA963FA}"/>
              </a:ext>
            </a:extLst>
          </p:cNvPr>
          <p:cNvSpPr txBox="1"/>
          <p:nvPr/>
        </p:nvSpPr>
        <p:spPr>
          <a:xfrm>
            <a:off x="505795" y="571906"/>
            <a:ext cx="815785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000000"/>
                </a:solidFill>
                <a:latin typeface="Arial"/>
                <a:ea typeface="Calibri"/>
                <a:cs typeface="Calibri" panose="020F0502020204030204" pitchFamily="34" charset="0"/>
                <a:sym typeface="Calibri"/>
              </a:rPr>
              <a:t>Exploring the SZ3 Platform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81A7F1-A3B9-E5B2-EE67-47D09E62773D}"/>
              </a:ext>
            </a:extLst>
          </p:cNvPr>
          <p:cNvGrpSpPr/>
          <p:nvPr/>
        </p:nvGrpSpPr>
        <p:grpSpPr>
          <a:xfrm>
            <a:off x="351463" y="1286748"/>
            <a:ext cx="7305190" cy="936812"/>
            <a:chOff x="329776" y="1380205"/>
            <a:chExt cx="8451150" cy="936812"/>
          </a:xfrm>
        </p:grpSpPr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B46F292A-485D-7E58-260B-CCD6CDAEB70B}"/>
                </a:ext>
              </a:extLst>
            </p:cNvPr>
            <p:cNvSpPr txBox="1"/>
            <p:nvPr/>
          </p:nvSpPr>
          <p:spPr>
            <a:xfrm>
              <a:off x="329776" y="1380205"/>
              <a:ext cx="818553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SzPct val="80000"/>
                <a:buFont typeface="Wingdings" pitchFamily="2" charset="2"/>
                <a:buChar char="Ø"/>
                <a:defRPr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SZ3 is a Modularized Platform</a:t>
              </a: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C2C92D77-58C8-0C9E-357A-45B747C9F7FB}"/>
                </a:ext>
              </a:extLst>
            </p:cNvPr>
            <p:cNvSpPr txBox="1"/>
            <p:nvPr/>
          </p:nvSpPr>
          <p:spPr>
            <a:xfrm>
              <a:off x="404023" y="1732242"/>
              <a:ext cx="8376903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the needed module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Customize algorithms in each module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BC9C8D5-F8C4-42C1-16ED-E2EAF8E18BCF}"/>
              </a:ext>
            </a:extLst>
          </p:cNvPr>
          <p:cNvGrpSpPr/>
          <p:nvPr/>
        </p:nvGrpSpPr>
        <p:grpSpPr>
          <a:xfrm>
            <a:off x="351463" y="2428783"/>
            <a:ext cx="7075595" cy="936812"/>
            <a:chOff x="329776" y="1380205"/>
            <a:chExt cx="8185538" cy="936812"/>
          </a:xfrm>
        </p:grpSpPr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20444D5C-AD9D-FD6B-05C5-8FE88BC092B9}"/>
                </a:ext>
              </a:extLst>
            </p:cNvPr>
            <p:cNvSpPr txBox="1"/>
            <p:nvPr/>
          </p:nvSpPr>
          <p:spPr>
            <a:xfrm>
              <a:off x="329776" y="1380205"/>
              <a:ext cx="818553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SzPct val="80000"/>
                <a:buFont typeface="Wingdings" pitchFamily="2" charset="2"/>
                <a:buChar char="Ø"/>
                <a:defRPr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Case 1: Using SZ3 without predictor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042FFA27-A4DD-8584-D18E-46914880C24E}"/>
                </a:ext>
              </a:extLst>
            </p:cNvPr>
            <p:cNvSpPr txBox="1"/>
            <p:nvPr/>
          </p:nvSpPr>
          <p:spPr>
            <a:xfrm>
              <a:off x="404023" y="1732242"/>
              <a:ext cx="6168444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Gradient compression algorithms does not apply prediction algorithms, why?</a:t>
              </a:r>
            </a:p>
          </p:txBody>
        </p:sp>
      </p:grpSp>
      <p:pic>
        <p:nvPicPr>
          <p:cNvPr id="11" name="Picture 10" descr="A graph of different colored boxes&#10;&#10;Description automatically generated">
            <a:extLst>
              <a:ext uri="{FF2B5EF4-FFF2-40B4-BE49-F238E27FC236}">
                <a16:creationId xmlns:a16="http://schemas.microsoft.com/office/drawing/2014/main" id="{FE7B820D-91A4-B162-4228-E342606F5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3" y="3365595"/>
            <a:ext cx="4116206" cy="23383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BA2C27-6668-F896-4571-0CBABC202A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360" b="30248"/>
          <a:stretch/>
        </p:blipFill>
        <p:spPr>
          <a:xfrm>
            <a:off x="5330142" y="4218719"/>
            <a:ext cx="6485996" cy="5634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1C5757-9B8C-8FF6-2611-C21641715D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75" b="41151"/>
          <a:stretch/>
        </p:blipFill>
        <p:spPr>
          <a:xfrm>
            <a:off x="5330142" y="1200084"/>
            <a:ext cx="6485996" cy="302444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0AC4B42-C774-A545-1301-C9B55C321486}"/>
              </a:ext>
            </a:extLst>
          </p:cNvPr>
          <p:cNvSpPr/>
          <p:nvPr/>
        </p:nvSpPr>
        <p:spPr>
          <a:xfrm>
            <a:off x="6655442" y="5522372"/>
            <a:ext cx="1128532" cy="527200"/>
          </a:xfrm>
          <a:prstGeom prst="roundRect">
            <a:avLst>
              <a:gd name="adj" fmla="val 632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Quantizer</a:t>
            </a:r>
            <a:endParaRPr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CB2D81-DBD3-493B-7DF5-4D47BC102294}"/>
              </a:ext>
            </a:extLst>
          </p:cNvPr>
          <p:cNvSpPr/>
          <p:nvPr/>
        </p:nvSpPr>
        <p:spPr>
          <a:xfrm>
            <a:off x="9298328" y="5522372"/>
            <a:ext cx="1128532" cy="527200"/>
          </a:xfrm>
          <a:prstGeom prst="roundRect">
            <a:avLst>
              <a:gd name="adj" fmla="val 632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Loseless</a:t>
            </a:r>
            <a:endParaRPr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6F78AD-28B2-4EC7-E027-C7AAE2B3280F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783974" y="5785972"/>
            <a:ext cx="19291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147593-E55D-0C55-0597-AD3B6914718C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9105417" y="5785972"/>
            <a:ext cx="19291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6052EA0-3751-BF56-526F-B2ED2E19B76E}"/>
              </a:ext>
            </a:extLst>
          </p:cNvPr>
          <p:cNvSpPr/>
          <p:nvPr/>
        </p:nvSpPr>
        <p:spPr>
          <a:xfrm>
            <a:off x="7976885" y="5522372"/>
            <a:ext cx="1128532" cy="527200"/>
          </a:xfrm>
          <a:prstGeom prst="roundRect">
            <a:avLst>
              <a:gd name="adj" fmla="val 632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937E6-1372-3B0C-BBB1-CC8463CE7550}"/>
              </a:ext>
            </a:extLst>
          </p:cNvPr>
          <p:cNvSpPr txBox="1"/>
          <p:nvPr/>
        </p:nvSpPr>
        <p:spPr>
          <a:xfrm>
            <a:off x="8197769" y="4876539"/>
            <a:ext cx="2880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sz3.cpp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FA6FB9B-673F-5E48-8F1A-56C33B16C8B9}"/>
              </a:ext>
            </a:extLst>
          </p:cNvPr>
          <p:cNvCxnSpPr/>
          <p:nvPr/>
        </p:nvCxnSpPr>
        <p:spPr>
          <a:xfrm>
            <a:off x="432486" y="1136076"/>
            <a:ext cx="11383652" cy="0"/>
          </a:xfrm>
          <a:prstGeom prst="line">
            <a:avLst/>
          </a:prstGeom>
          <a:ln w="15875">
            <a:solidFill>
              <a:srgbClr val="841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380;p40">
            <a:extLst>
              <a:ext uri="{FF2B5EF4-FFF2-40B4-BE49-F238E27FC236}">
                <a16:creationId xmlns:a16="http://schemas.microsoft.com/office/drawing/2014/main" id="{2BE32232-62C9-AD43-A23D-22562AA963FA}"/>
              </a:ext>
            </a:extLst>
          </p:cNvPr>
          <p:cNvSpPr txBox="1"/>
          <p:nvPr/>
        </p:nvSpPr>
        <p:spPr>
          <a:xfrm>
            <a:off x="505795" y="571906"/>
            <a:ext cx="815785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000000"/>
                </a:solidFill>
                <a:latin typeface="Arial"/>
                <a:ea typeface="Calibri"/>
                <a:cs typeface="Calibri" panose="020F0502020204030204" pitchFamily="34" charset="0"/>
                <a:sym typeface="Calibri"/>
              </a:rPr>
              <a:t>Exploring the SZ3 Platform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C9C8D5-F8C4-42C1-16ED-E2EAF8E18BCF}"/>
              </a:ext>
            </a:extLst>
          </p:cNvPr>
          <p:cNvGrpSpPr/>
          <p:nvPr/>
        </p:nvGrpSpPr>
        <p:grpSpPr>
          <a:xfrm>
            <a:off x="322526" y="1397913"/>
            <a:ext cx="7075595" cy="690591"/>
            <a:chOff x="329776" y="1380205"/>
            <a:chExt cx="8185538" cy="690591"/>
          </a:xfrm>
        </p:grpSpPr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20444D5C-AD9D-FD6B-05C5-8FE88BC092B9}"/>
                </a:ext>
              </a:extLst>
            </p:cNvPr>
            <p:cNvSpPr txBox="1"/>
            <p:nvPr/>
          </p:nvSpPr>
          <p:spPr>
            <a:xfrm>
              <a:off x="329776" y="1380205"/>
              <a:ext cx="818553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SzPct val="80000"/>
                <a:buFont typeface="Wingdings" pitchFamily="2" charset="2"/>
                <a:buChar char="Ø"/>
                <a:defRPr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Case 2: Customize Quantization Methods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042FFA27-A4DD-8584-D18E-46914880C24E}"/>
                </a:ext>
              </a:extLst>
            </p:cNvPr>
            <p:cNvSpPr txBox="1"/>
            <p:nvPr/>
          </p:nvSpPr>
          <p:spPr>
            <a:xfrm>
              <a:off x="404023" y="1732242"/>
              <a:ext cx="6168444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SR instead of RN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A982D1A-090E-D249-0796-1CEDC5F3501F}"/>
              </a:ext>
            </a:extLst>
          </p:cNvPr>
          <p:cNvSpPr txBox="1"/>
          <p:nvPr/>
        </p:nvSpPr>
        <p:spPr>
          <a:xfrm>
            <a:off x="6918766" y="1305354"/>
            <a:ext cx="2880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IntegerQuantizer.hpp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EF400B-D753-B591-219E-9C76F6FBD0D4}"/>
              </a:ext>
            </a:extLst>
          </p:cNvPr>
          <p:cNvSpPr txBox="1"/>
          <p:nvPr/>
        </p:nvSpPr>
        <p:spPr>
          <a:xfrm>
            <a:off x="322526" y="2644170"/>
            <a:ext cx="58777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L2 Normalization.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Renormalize using number of bins.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Generate a random number.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Compare the distance and the random number.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If the random number is larger, round down, else round up.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2C0CBF0-B023-A476-31FA-7FDB4118C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2" y="1643908"/>
            <a:ext cx="5488887" cy="42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5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FA6FB9B-673F-5E48-8F1A-56C33B16C8B9}"/>
              </a:ext>
            </a:extLst>
          </p:cNvPr>
          <p:cNvCxnSpPr/>
          <p:nvPr/>
        </p:nvCxnSpPr>
        <p:spPr>
          <a:xfrm>
            <a:off x="432486" y="1136076"/>
            <a:ext cx="11383652" cy="0"/>
          </a:xfrm>
          <a:prstGeom prst="line">
            <a:avLst/>
          </a:prstGeom>
          <a:ln w="15875">
            <a:solidFill>
              <a:srgbClr val="841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380;p40">
            <a:extLst>
              <a:ext uri="{FF2B5EF4-FFF2-40B4-BE49-F238E27FC236}">
                <a16:creationId xmlns:a16="http://schemas.microsoft.com/office/drawing/2014/main" id="{2BE32232-62C9-AD43-A23D-22562AA963FA}"/>
              </a:ext>
            </a:extLst>
          </p:cNvPr>
          <p:cNvSpPr txBox="1"/>
          <p:nvPr/>
        </p:nvSpPr>
        <p:spPr>
          <a:xfrm>
            <a:off x="505795" y="571906"/>
            <a:ext cx="815785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000000"/>
                </a:solidFill>
                <a:latin typeface="Arial"/>
                <a:ea typeface="Calibri"/>
                <a:cs typeface="Calibri" panose="020F0502020204030204" pitchFamily="34" charset="0"/>
                <a:sym typeface="Calibri"/>
              </a:rPr>
              <a:t>Exploring the SZ3 Platform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C9C8D5-F8C4-42C1-16ED-E2EAF8E18BCF}"/>
              </a:ext>
            </a:extLst>
          </p:cNvPr>
          <p:cNvGrpSpPr/>
          <p:nvPr/>
        </p:nvGrpSpPr>
        <p:grpSpPr>
          <a:xfrm>
            <a:off x="322526" y="1397913"/>
            <a:ext cx="7075595" cy="690591"/>
            <a:chOff x="329776" y="1380205"/>
            <a:chExt cx="8185538" cy="690591"/>
          </a:xfrm>
        </p:grpSpPr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20444D5C-AD9D-FD6B-05C5-8FE88BC092B9}"/>
                </a:ext>
              </a:extLst>
            </p:cNvPr>
            <p:cNvSpPr txBox="1"/>
            <p:nvPr/>
          </p:nvSpPr>
          <p:spPr>
            <a:xfrm>
              <a:off x="329776" y="1380205"/>
              <a:ext cx="818553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SzPct val="80000"/>
                <a:buFont typeface="Wingdings" pitchFamily="2" charset="2"/>
                <a:buChar char="Ø"/>
                <a:defRPr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Case 3: Use Predictor for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Sparsification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042FFA27-A4DD-8584-D18E-46914880C24E}"/>
                </a:ext>
              </a:extLst>
            </p:cNvPr>
            <p:cNvSpPr txBox="1"/>
            <p:nvPr/>
          </p:nvSpPr>
          <p:spPr>
            <a:xfrm>
              <a:off x="404023" y="1732242"/>
              <a:ext cx="6168444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the predictor as filter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FEF400B-D753-B591-219E-9C76F6FBD0D4}"/>
              </a:ext>
            </a:extLst>
          </p:cNvPr>
          <p:cNvSpPr txBox="1"/>
          <p:nvPr/>
        </p:nvSpPr>
        <p:spPr>
          <a:xfrm>
            <a:off x="386705" y="2890391"/>
            <a:ext cx="49926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 for SZ3 / 4</a:t>
            </a:r>
          </a:p>
          <a:p>
            <a:pPr marL="342900" indent="-342900">
              <a:buAutoNum type="arabicPeriod"/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the predictor and quantization module to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reuse.</a:t>
            </a:r>
          </a:p>
          <a:p>
            <a:pPr marL="342900" indent="-342900">
              <a:buAutoNum type="arabicPeriod"/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documents or tutorials are appreciated.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48C09-0A3D-14C8-D86A-F2B18AB8A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907" y="1804421"/>
            <a:ext cx="6497822" cy="3472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A2C56-B7F4-FFB3-E313-55209D75044F}"/>
              </a:ext>
            </a:extLst>
          </p:cNvPr>
          <p:cNvSpPr txBox="1"/>
          <p:nvPr/>
        </p:nvSpPr>
        <p:spPr>
          <a:xfrm>
            <a:off x="7873678" y="1413663"/>
            <a:ext cx="2880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sz3.cpp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4E818E74CAD4D99E8840DAB83D3C5" ma:contentTypeVersion="7" ma:contentTypeDescription="Create a new document." ma:contentTypeScope="" ma:versionID="f851ca96a606d6714a4fdf7e4eb2c70f">
  <xsd:schema xmlns:xsd="http://www.w3.org/2001/XMLSchema" xmlns:xs="http://www.w3.org/2001/XMLSchema" xmlns:p="http://schemas.microsoft.com/office/2006/metadata/properties" xmlns:ns3="3d04fbe1-be18-4ccb-b879-4ba09e66bff7" xmlns:ns4="3ad96fdf-7829-43b3-9744-e3bc45fc957b" targetNamespace="http://schemas.microsoft.com/office/2006/metadata/properties" ma:root="true" ma:fieldsID="6fadcf78a3ab851a4ebbdcd99832c1af" ns3:_="" ns4:_="">
    <xsd:import namespace="3d04fbe1-be18-4ccb-b879-4ba09e66bff7"/>
    <xsd:import namespace="3ad96fdf-7829-43b3-9744-e3bc45fc95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fbe1-be18-4ccb-b879-4ba09e66bf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96fdf-7829-43b3-9744-e3bc45fc9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d04fbe1-be18-4ccb-b879-4ba09e66bff7" xsi:nil="true"/>
  </documentManagement>
</p:properties>
</file>

<file path=customXml/itemProps1.xml><?xml version="1.0" encoding="utf-8"?>
<ds:datastoreItem xmlns:ds="http://schemas.openxmlformats.org/officeDocument/2006/customXml" ds:itemID="{F9A644AE-724D-40AA-B62D-E58F9339F9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04fbe1-be18-4ccb-b879-4ba09e66bff7"/>
    <ds:schemaRef ds:uri="3ad96fdf-7829-43b3-9744-e3bc45fc9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6CA14-30CF-4565-B236-7EC73886EF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B12846-FCDD-4F30-9997-B60466CE6DF4}">
  <ds:schemaRefs>
    <ds:schemaRef ds:uri="http://purl.org/dc/elements/1.1/"/>
    <ds:schemaRef ds:uri="http://purl.org/dc/dcmitype/"/>
    <ds:schemaRef ds:uri="3d04fbe1-be18-4ccb-b879-4ba09e66bff7"/>
    <ds:schemaRef ds:uri="3ad96fdf-7829-43b3-9744-e3bc45fc957b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545</Words>
  <Application>Microsoft Macintosh PowerPoint</Application>
  <PresentationFormat>Widescreen</PresentationFormat>
  <Paragraphs>100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Wingdings</vt:lpstr>
      <vt:lpstr>Office Theme</vt:lpstr>
      <vt:lpstr>Compression for Communication in Large-Scale Distributed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Sun, Baixi</dc:creator>
  <cp:lastModifiedBy>孙 百西</cp:lastModifiedBy>
  <cp:revision>3</cp:revision>
  <dcterms:created xsi:type="dcterms:W3CDTF">2023-09-15T01:53:48Z</dcterms:created>
  <dcterms:modified xsi:type="dcterms:W3CDTF">2023-09-15T14:03:31Z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0x010100EB54E818E74CAD4D99E8840DAB83D3C5</vt:lpwstr>
  </property>
</Properties>
</file>